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5" r:id="rId1"/>
  </p:sldMasterIdLst>
  <p:notesMasterIdLst>
    <p:notesMasterId r:id="rId11"/>
  </p:notesMasterIdLst>
  <p:sldIdLst>
    <p:sldId id="256" r:id="rId2"/>
    <p:sldId id="273" r:id="rId3"/>
    <p:sldId id="288" r:id="rId4"/>
    <p:sldId id="274" r:id="rId5"/>
    <p:sldId id="275" r:id="rId6"/>
    <p:sldId id="276" r:id="rId7"/>
    <p:sldId id="278" r:id="rId8"/>
    <p:sldId id="279" r:id="rId9"/>
    <p:sldId id="28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6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CA42F4-0B5E-4FE8-B0CC-A90203AD3FC0}" v="2" dt="2021-12-14T14:05:20.4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4" autoAdjust="0"/>
    <p:restoredTop sz="94660"/>
  </p:normalViewPr>
  <p:slideViewPr>
    <p:cSldViewPr snapToGrid="0">
      <p:cViewPr>
        <p:scale>
          <a:sx n="75" d="100"/>
          <a:sy n="75" d="100"/>
        </p:scale>
        <p:origin x="36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iana Krivosheev" userId="c41c6ff2-b9bd-4765-bc53-566538058c37" providerId="ADAL" clId="{27CA42F4-0B5E-4FE8-B0CC-A90203AD3FC0}"/>
    <pc:docChg chg="custSel modSld">
      <pc:chgData name="Tatiana Krivosheev" userId="c41c6ff2-b9bd-4765-bc53-566538058c37" providerId="ADAL" clId="{27CA42F4-0B5E-4FE8-B0CC-A90203AD3FC0}" dt="2021-12-14T14:06:04.737" v="14" actId="1076"/>
      <pc:docMkLst>
        <pc:docMk/>
      </pc:docMkLst>
      <pc:sldChg chg="addSp delSp modSp mod">
        <pc:chgData name="Tatiana Krivosheev" userId="c41c6ff2-b9bd-4765-bc53-566538058c37" providerId="ADAL" clId="{27CA42F4-0B5E-4FE8-B0CC-A90203AD3FC0}" dt="2021-12-14T14:06:04.737" v="14" actId="1076"/>
        <pc:sldMkLst>
          <pc:docMk/>
          <pc:sldMk cId="2464037572" sldId="256"/>
        </pc:sldMkLst>
        <pc:spChg chg="mod">
          <ac:chgData name="Tatiana Krivosheev" userId="c41c6ff2-b9bd-4765-bc53-566538058c37" providerId="ADAL" clId="{27CA42F4-0B5E-4FE8-B0CC-A90203AD3FC0}" dt="2021-12-14T14:05:46.472" v="8" actId="1076"/>
          <ac:spMkLst>
            <pc:docMk/>
            <pc:sldMk cId="2464037572" sldId="256"/>
            <ac:spMk id="2" creationId="{00000000-0000-0000-0000-000000000000}"/>
          </ac:spMkLst>
        </pc:spChg>
        <pc:picChg chg="mod">
          <ac:chgData name="Tatiana Krivosheev" userId="c41c6ff2-b9bd-4765-bc53-566538058c37" providerId="ADAL" clId="{27CA42F4-0B5E-4FE8-B0CC-A90203AD3FC0}" dt="2021-12-14T14:05:52.739" v="10" actId="1076"/>
          <ac:picMkLst>
            <pc:docMk/>
            <pc:sldMk cId="2464037572" sldId="256"/>
            <ac:picMk id="3" creationId="{00000000-0000-0000-0000-000000000000}"/>
          </ac:picMkLst>
        </pc:picChg>
        <pc:picChg chg="mod">
          <ac:chgData name="Tatiana Krivosheev" userId="c41c6ff2-b9bd-4765-bc53-566538058c37" providerId="ADAL" clId="{27CA42F4-0B5E-4FE8-B0CC-A90203AD3FC0}" dt="2021-12-14T14:06:04.737" v="14" actId="1076"/>
          <ac:picMkLst>
            <pc:docMk/>
            <pc:sldMk cId="2464037572" sldId="256"/>
            <ac:picMk id="4" creationId="{00000000-0000-0000-0000-000000000000}"/>
          </ac:picMkLst>
        </pc:picChg>
        <pc:picChg chg="add del">
          <ac:chgData name="Tatiana Krivosheev" userId="c41c6ff2-b9bd-4765-bc53-566538058c37" providerId="ADAL" clId="{27CA42F4-0B5E-4FE8-B0CC-A90203AD3FC0}" dt="2021-12-14T14:05:03.082" v="1" actId="21"/>
          <ac:picMkLst>
            <pc:docMk/>
            <pc:sldMk cId="2464037572" sldId="256"/>
            <ac:picMk id="5" creationId="{939ED4E4-A5A0-4E3B-87FB-AA98D039D3D5}"/>
          </ac:picMkLst>
        </pc:picChg>
        <pc:picChg chg="add mod">
          <ac:chgData name="Tatiana Krivosheev" userId="c41c6ff2-b9bd-4765-bc53-566538058c37" providerId="ADAL" clId="{27CA42F4-0B5E-4FE8-B0CC-A90203AD3FC0}" dt="2021-12-14T14:05:29.593" v="5" actId="1076"/>
          <ac:picMkLst>
            <pc:docMk/>
            <pc:sldMk cId="2464037572" sldId="256"/>
            <ac:picMk id="6" creationId="{FAECCD14-D45A-4FF8-A761-280345F5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27DD2-65D0-4D66-B43A-3AE3C8D7A849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24C76-2916-4450-B152-FA81F261A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3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24C76-2916-4450-B152-FA81F261A7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0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94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87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9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18872" indent="-118872">
              <a:buClr>
                <a:srgbClr val="007FA3"/>
              </a:buClr>
              <a:buSzPct val="25000"/>
              <a:defRPr sz="1600"/>
            </a:lvl1pPr>
            <a:lvl2pPr marL="569913" indent="-285750">
              <a:buClr>
                <a:srgbClr val="007FA3"/>
              </a:buClr>
              <a:defRPr sz="1600"/>
            </a:lvl2pPr>
            <a:lvl3pPr>
              <a:buClr>
                <a:srgbClr val="007FA3"/>
              </a:buClr>
              <a:defRPr sz="1600"/>
            </a:lvl3pPr>
            <a:lvl4pPr>
              <a:buClr>
                <a:srgbClr val="007FA3"/>
              </a:buClr>
              <a:defRPr sz="1600"/>
            </a:lvl4pPr>
            <a:lvl5pPr>
              <a:buClr>
                <a:srgbClr val="007FA3"/>
              </a:buClr>
              <a:defRPr sz="1600"/>
            </a:lvl5pPr>
            <a:lvl6pPr>
              <a:buClr>
                <a:srgbClr val="007FA3"/>
              </a:buClr>
              <a:defRPr sz="1600"/>
            </a:lvl6pPr>
            <a:lvl7pPr>
              <a:buClr>
                <a:srgbClr val="007FA3"/>
              </a:buClr>
              <a:defRPr sz="1600"/>
            </a:lvl7pPr>
            <a:lvl8pPr>
              <a:buClr>
                <a:srgbClr val="007FA3"/>
              </a:buClr>
              <a:defRPr sz="1600"/>
            </a:lvl8pPr>
            <a:lvl9pPr>
              <a:buClr>
                <a:srgbClr val="007FA3"/>
              </a:buCl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92" y="6172201"/>
            <a:ext cx="1146048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12/14/2021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737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609600" y="3962401"/>
            <a:ext cx="109728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92" y="6172201"/>
            <a:ext cx="1146048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12/14/2021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116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Two Content,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12192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609600" y="2895600"/>
            <a:ext cx="10972800" cy="1143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92" y="6172201"/>
            <a:ext cx="1146048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12/14/2021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9600" y="4114800"/>
            <a:ext cx="10972800" cy="1295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270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0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3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2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94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8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00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699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64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673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860" y="93018"/>
            <a:ext cx="10374812" cy="48261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4533" y="5211698"/>
            <a:ext cx="9787467" cy="1646302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	</a:t>
            </a:r>
            <a:r>
              <a:rPr lang="en-US" dirty="0">
                <a:solidFill>
                  <a:schemeClr val="bg1"/>
                </a:solidFill>
              </a:rPr>
              <a:t>MOTION IN TWO AND THREE DIMENSIONS: BASIC DEFINITIONS</a:t>
            </a:r>
            <a:r>
              <a:rPr lang="en-US" cap="all" dirty="0">
                <a:solidFill>
                  <a:schemeClr val="bg1"/>
                </a:solidFill>
              </a:rPr>
              <a:t>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592" y="5504535"/>
            <a:ext cx="1749898" cy="1190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ECCD14-D45A-4FF8-A761-280345F524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23" y="552683"/>
            <a:ext cx="220694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Vector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9072" y="1690688"/>
                <a:ext cx="4038600" cy="1371600"/>
              </a:xfrm>
            </p:spPr>
            <p:txBody>
              <a:bodyPr>
                <a:normAutofit/>
              </a:bodyPr>
              <a:lstStyle/>
              <a:p>
                <a:pPr marL="0" indent="0">
                  <a:buSzPct val="100000"/>
                  <a:buNone/>
                </a:pPr>
                <a:r>
                  <a:rPr lang="en-US" sz="2600" dirty="0"/>
                  <a:t>The position vector from the origin to point </a:t>
                </a:r>
                <a:r>
                  <a:rPr lang="en-US" sz="2600" i="1" dirty="0"/>
                  <a:t>P</a:t>
                </a:r>
                <a:r>
                  <a:rPr lang="en-US" sz="2600" dirty="0"/>
                  <a:t> has components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600" dirty="0"/>
                  <a:t>,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600" dirty="0"/>
                  <a:t>, and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6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9072" y="1690688"/>
                <a:ext cx="4038600" cy="1371600"/>
              </a:xfrm>
              <a:blipFill>
                <a:blip r:embed="rId2"/>
                <a:stretch>
                  <a:fillRect l="-2719" t="-6667" r="-3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883" y="1447400"/>
            <a:ext cx="8065707" cy="34994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54792" y="543412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A three-dimensional coordinate system with a particle at position </a:t>
            </a:r>
            <a:r>
              <a:rPr lang="en-US" sz="2400" i="1" dirty="0"/>
              <a:t>P</a:t>
            </a:r>
            <a:r>
              <a:rPr lang="en-US" sz="2400" dirty="0"/>
              <a:t>(</a:t>
            </a:r>
            <a:r>
              <a:rPr lang="en-US" sz="2400" i="1" dirty="0"/>
              <a:t>x</a:t>
            </a:r>
            <a:r>
              <a:rPr lang="en-US" sz="2400" dirty="0"/>
              <a:t>(</a:t>
            </a:r>
            <a:r>
              <a:rPr lang="en-US" sz="2400" i="1" dirty="0"/>
              <a:t>t</a:t>
            </a:r>
            <a:r>
              <a:rPr lang="en-US" sz="2400" dirty="0"/>
              <a:t>), </a:t>
            </a:r>
            <a:r>
              <a:rPr lang="en-US" sz="2400" i="1" dirty="0"/>
              <a:t>y</a:t>
            </a:r>
            <a:r>
              <a:rPr lang="en-US" sz="2400" dirty="0"/>
              <a:t>(</a:t>
            </a:r>
            <a:r>
              <a:rPr lang="en-US" sz="2400" i="1" dirty="0"/>
              <a:t>t</a:t>
            </a:r>
            <a:r>
              <a:rPr lang="en-US" sz="2400" dirty="0"/>
              <a:t>), </a:t>
            </a:r>
            <a:r>
              <a:rPr lang="en-US" sz="2400" i="1" dirty="0"/>
              <a:t>z</a:t>
            </a:r>
            <a:r>
              <a:rPr lang="en-US" sz="2400" dirty="0"/>
              <a:t>(</a:t>
            </a:r>
            <a:r>
              <a:rPr lang="en-US" sz="2400" i="1" dirty="0"/>
              <a:t>t</a:t>
            </a:r>
            <a:r>
              <a:rPr lang="en-US" sz="2400" dirty="0"/>
              <a:t>)).</a:t>
            </a:r>
          </a:p>
        </p:txBody>
      </p:sp>
    </p:spTree>
    <p:extLst>
      <p:ext uri="{BB962C8B-B14F-4D97-AF65-F5344CB8AC3E}">
        <p14:creationId xmlns:p14="http://schemas.microsoft.com/office/powerpoint/2010/main" val="15613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Displacement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785994"/>
            <a:ext cx="7522105" cy="3263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62018" y="5486400"/>
                <a:ext cx="981108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The displacement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∆</m:t>
                    </m:r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acc>
                    <m:r>
                      <a:rPr lang="en-US" sz="2400" i="1">
                        <a:latin typeface="Cambria Math"/>
                        <a:ea typeface="Cambria Math"/>
                      </a:rPr>
                      <m:t>= </m:t>
                    </m:r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acc>
                    <m:r>
                      <a:rPr lang="en-US" sz="2400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− </m:t>
                    </m:r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acc>
                    <m:r>
                      <a:rPr lang="en-US" sz="2400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sz="2400" dirty="0"/>
                      <m:t>)</m:t>
                    </m:r>
                  </m:oMath>
                </a14:m>
                <a:r>
                  <a:rPr lang="en-US" sz="2400" dirty="0"/>
                  <a:t> is the vector from </a:t>
                </a:r>
                <a:r>
                  <a:rPr lang="en-US" sz="2400" i="1" dirty="0"/>
                  <a:t>P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to </a:t>
                </a:r>
                <a:r>
                  <a:rPr lang="en-US" sz="2400" i="1" dirty="0"/>
                  <a:t>P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018" y="5486400"/>
                <a:ext cx="9811085" cy="461665"/>
              </a:xfrm>
              <a:prstGeom prst="rect">
                <a:avLst/>
              </a:prstGeom>
              <a:blipFill>
                <a:blip r:embed="rId3"/>
                <a:stretch>
                  <a:fillRect l="-994" t="-19737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2473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7334" y="1501178"/>
            <a:ext cx="8229600" cy="838199"/>
          </a:xfrm>
        </p:spPr>
        <p:txBody>
          <a:bodyPr>
            <a:normAutofit/>
          </a:bodyPr>
          <a:lstStyle/>
          <a:p>
            <a:r>
              <a:rPr lang="en-CA" sz="2600" dirty="0"/>
              <a:t>We define the </a:t>
            </a:r>
            <a:r>
              <a:rPr lang="en-CA" sz="2600" b="1" dirty="0"/>
              <a:t>average</a:t>
            </a:r>
            <a:r>
              <a:rPr lang="en-CA" sz="2600" dirty="0"/>
              <a:t> </a:t>
            </a:r>
            <a:r>
              <a:rPr lang="en-CA" sz="2600" b="1" dirty="0"/>
              <a:t>velocity</a:t>
            </a:r>
            <a:r>
              <a:rPr lang="en-CA" sz="2600" dirty="0"/>
              <a:t> as the displacement divided by the time interval</a:t>
            </a:r>
            <a:r>
              <a:rPr lang="en-US" sz="2600" dirty="0"/>
              <a:t>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677334" y="4137909"/>
            <a:ext cx="8229600" cy="771869"/>
          </a:xfrm>
        </p:spPr>
        <p:txBody>
          <a:bodyPr>
            <a:normAutofit lnSpcReduction="10000"/>
          </a:bodyPr>
          <a:lstStyle/>
          <a:p>
            <a:r>
              <a:rPr lang="en-CA" sz="2600" b="1" dirty="0"/>
              <a:t>Instantaneous</a:t>
            </a:r>
            <a:r>
              <a:rPr lang="en-CA" sz="2600" dirty="0"/>
              <a:t> </a:t>
            </a:r>
            <a:r>
              <a:rPr lang="en-CA" sz="2600" b="1" dirty="0"/>
              <a:t>velocity</a:t>
            </a:r>
            <a:r>
              <a:rPr lang="en-CA" sz="2600" dirty="0"/>
              <a:t>  (“velocity”) is the instantaneous rate of change of position with time</a:t>
            </a:r>
            <a:r>
              <a:rPr lang="en-US" sz="26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08228" y="2621708"/>
                <a:ext cx="3783724" cy="107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𝑎𝑣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8228" y="2621708"/>
                <a:ext cx="3783724" cy="10760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860477" y="5349979"/>
                <a:ext cx="2942896" cy="942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func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0477" y="5349979"/>
                <a:ext cx="2942896" cy="9423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3857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Velocity: Important Details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8220" y="1558161"/>
            <a:ext cx="8229600" cy="1142999"/>
          </a:xfrm>
        </p:spPr>
        <p:txBody>
          <a:bodyPr>
            <a:normAutofit/>
          </a:bodyPr>
          <a:lstStyle/>
          <a:p>
            <a:pPr marL="0" indent="0">
              <a:buSzPct val="100000"/>
              <a:buNone/>
            </a:pPr>
            <a:r>
              <a:rPr lang="en-US" sz="2400" dirty="0"/>
              <a:t>The </a:t>
            </a:r>
            <a:r>
              <a:rPr lang="en-US" sz="2400" b="1" dirty="0"/>
              <a:t>average</a:t>
            </a:r>
            <a:r>
              <a:rPr lang="en-US" sz="2400" dirty="0"/>
              <a:t> </a:t>
            </a:r>
            <a:r>
              <a:rPr lang="en-US" sz="2400" b="1" dirty="0"/>
              <a:t>velocity</a:t>
            </a:r>
            <a:r>
              <a:rPr lang="en-US" sz="2400" dirty="0"/>
              <a:t> between two points is the displacement divided by the time interval between the two points, and it has the same direction as the displacement.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2983" y="3277386"/>
            <a:ext cx="8065707" cy="349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233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Instantaneous Velocity: Important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668" y="2452193"/>
            <a:ext cx="8382000" cy="1444902"/>
          </a:xfrm>
        </p:spPr>
        <p:txBody>
          <a:bodyPr/>
          <a:lstStyle/>
          <a:p>
            <a:pPr marL="256032" indent="-256032">
              <a:buSzPct val="100000"/>
            </a:pPr>
            <a:r>
              <a:rPr lang="en-US" sz="2600" dirty="0"/>
              <a:t>The </a:t>
            </a:r>
            <a:r>
              <a:rPr lang="en-US" sz="2600" b="1" dirty="0"/>
              <a:t>instantaneous</a:t>
            </a:r>
            <a:r>
              <a:rPr lang="en-US" sz="2600" dirty="0"/>
              <a:t> </a:t>
            </a:r>
            <a:r>
              <a:rPr lang="en-US" sz="2600" b="1" dirty="0"/>
              <a:t>velocity</a:t>
            </a:r>
            <a:r>
              <a:rPr lang="en-US" sz="2600" dirty="0"/>
              <a:t> is the instantaneous rate of change of position vector with respect to time.</a:t>
            </a:r>
          </a:p>
          <a:p>
            <a:pPr marL="256032" indent="-256032">
              <a:buSzPct val="100000"/>
            </a:pPr>
            <a:r>
              <a:rPr lang="en-US" sz="2600" dirty="0"/>
              <a:t>The components of the instantaneous velocity are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867103" y="5420710"/>
            <a:ext cx="4724400" cy="1219200"/>
          </a:xfrm>
        </p:spPr>
        <p:txBody>
          <a:bodyPr>
            <a:normAutofit/>
          </a:bodyPr>
          <a:lstStyle/>
          <a:p>
            <a:r>
              <a:rPr lang="en-US" sz="2600" dirty="0"/>
              <a:t>The instantaneous velocity of a particle is always tangent to its path.</a:t>
            </a:r>
          </a:p>
        </p:txBody>
      </p:sp>
      <p:pic>
        <p:nvPicPr>
          <p:cNvPr id="4" name="Picture 3" descr="In the x y plane, the instantaneous velocity vector v is always tangent to the path, with components v sub x and v sub y. Vector v forms angle alpha with v sub x.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648" y="3835227"/>
            <a:ext cx="3405352" cy="30227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43303" y="4088524"/>
                <a:ext cx="6561083" cy="91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303" y="4088524"/>
                <a:ext cx="6561083" cy="9103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2136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Acceleration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7334" y="1529230"/>
            <a:ext cx="8229600" cy="802340"/>
          </a:xfrm>
        </p:spPr>
        <p:txBody>
          <a:bodyPr>
            <a:normAutofit lnSpcReduction="10000"/>
          </a:bodyPr>
          <a:lstStyle/>
          <a:p>
            <a:r>
              <a:rPr lang="en-CA" sz="2600" dirty="0"/>
              <a:t>We define the </a:t>
            </a:r>
            <a:r>
              <a:rPr lang="en-CA" sz="2600" b="1" dirty="0"/>
              <a:t>average</a:t>
            </a:r>
            <a:r>
              <a:rPr lang="en-CA" sz="2600" dirty="0"/>
              <a:t> </a:t>
            </a:r>
            <a:r>
              <a:rPr lang="en-CA" sz="2600" b="1" dirty="0"/>
              <a:t>acceleration</a:t>
            </a:r>
            <a:r>
              <a:rPr lang="en-CA" sz="2600" dirty="0"/>
              <a:t> as the change in velocity divided by the time interval</a:t>
            </a:r>
            <a:r>
              <a:rPr lang="en-US" sz="2600" dirty="0"/>
              <a:t>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677334" y="4178569"/>
            <a:ext cx="8229600" cy="815789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1500"/>
              </a:spcBef>
            </a:pPr>
            <a:r>
              <a:rPr lang="en-CA" sz="2600" b="1" dirty="0"/>
              <a:t>Instantaneous acceleration </a:t>
            </a:r>
            <a:r>
              <a:rPr lang="en-CA" sz="2600" dirty="0"/>
              <a:t>(“acceleration”) is the instantaneous rate of change of velocity with time</a:t>
            </a:r>
            <a:r>
              <a:rPr lang="en-US" sz="2600" dirty="0"/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173709" y="2461559"/>
                <a:ext cx="3236848" cy="10761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𝑎𝑣</m:t>
                          </m:r>
                        </m:sub>
                      </m:sSub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⃗"/>
                              <m:ctrlP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3709" y="2461559"/>
                <a:ext cx="3236848" cy="10761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329650" y="5364714"/>
                <a:ext cx="2924967" cy="9424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func>
                      <m:f>
                        <m:fPr>
                          <m:ctrlP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9650" y="5364714"/>
                <a:ext cx="2924967" cy="9424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1607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Acceleration: Important Details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60868" y="1770764"/>
            <a:ext cx="8229600" cy="838200"/>
          </a:xfrm>
        </p:spPr>
        <p:txBody>
          <a:bodyPr>
            <a:normAutofit/>
          </a:bodyPr>
          <a:lstStyle/>
          <a:p>
            <a:pPr marL="0" indent="0">
              <a:buSzPct val="100000"/>
              <a:buNone/>
            </a:pPr>
            <a:r>
              <a:rPr lang="en-CA" sz="2600" dirty="0"/>
              <a:t>The change in velocity between two points is determined by vector subtraction.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694" y="2814607"/>
            <a:ext cx="5438103" cy="38773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7168055" y="3288130"/>
                <a:ext cx="4607788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AutoNum type="alphaLcParenBoth"/>
                </a:pPr>
                <a:r>
                  <a:rPr lang="en-US" dirty="0"/>
                  <a:t>A particle is moving in a circle at a constant speed, with position and velocity vectors at times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𝑡</m:t>
                    </m:r>
                    <m:r>
                      <a:rPr lang="en-US" i="1">
                        <a:latin typeface="Cambria Math"/>
                      </a:rPr>
                      <m:t>+ ∆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  <a:endParaRPr lang="en-US" dirty="0">
                  <a:solidFill>
                    <a:srgbClr val="6CB255"/>
                  </a:solidFill>
                </a:endParaRPr>
              </a:p>
              <a:p>
                <a:pPr marL="342900" indent="-342900">
                  <a:buAutoNum type="alphaLcParenBoth"/>
                </a:pPr>
                <a:r>
                  <a:rPr lang="en-US" dirty="0"/>
                  <a:t>Velocity vectors forming a triangle. The two triangles in the figure are similar. The vector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US" b="1" i="1">
                            <a:latin typeface="Cambria Math"/>
                            <a:ea typeface="Cambria Math"/>
                          </a:rPr>
                          <m:t>𝒗</m:t>
                        </m:r>
                      </m:e>
                    </m:acc>
                  </m:oMath>
                </a14:m>
                <a:r>
                  <a:rPr lang="en-US" dirty="0"/>
                  <a:t> points toward the center of the circle in the limit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→0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8055" y="3288130"/>
                <a:ext cx="4607788" cy="2031325"/>
              </a:xfrm>
              <a:prstGeom prst="rect">
                <a:avLst/>
              </a:prstGeom>
              <a:blipFill>
                <a:blip r:embed="rId3"/>
                <a:stretch>
                  <a:fillRect l="-1190" t="-1497" r="-1984" b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8250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Acceleration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56290" y="3548664"/>
                <a:ext cx="4267200" cy="1676400"/>
              </a:xfrm>
            </p:spPr>
            <p:txBody>
              <a:bodyPr>
                <a:normAutofit/>
              </a:bodyPr>
              <a:lstStyle/>
              <a:p>
                <a:pPr marL="0" indent="0">
                  <a:buSzPct val="100000"/>
                  <a:buNone/>
                </a:pPr>
                <a:r>
                  <a:rPr lang="en-CA" sz="2600" dirty="0"/>
                  <a:t>Shooting an arrow is an example of an acceleration vector that has both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CA" sz="2600" dirty="0"/>
                  <a:t>- and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CA" sz="2600" dirty="0"/>
                  <a:t>-components.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56290" y="3548664"/>
                <a:ext cx="4267200" cy="1676400"/>
              </a:xfrm>
              <a:blipFill>
                <a:blip r:embed="rId2"/>
                <a:stretch>
                  <a:fillRect l="-2571" t="-5455" r="-1286" b="-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510640" y="1828184"/>
                <a:ext cx="5729196" cy="9221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𝑎𝑛𝑑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0640" y="1828184"/>
                <a:ext cx="5729196" cy="922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351" y="2596055"/>
            <a:ext cx="4953052" cy="371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50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6052</TotalTime>
  <Words>362</Words>
  <Application>Microsoft Office PowerPoint</Application>
  <PresentationFormat>Widescreen</PresentationFormat>
  <Paragraphs>31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 MOTION IN TWO AND THREE DIMENSIONS: BASIC DEFINITIONS    </vt:lpstr>
      <vt:lpstr>Position Vector</vt:lpstr>
      <vt:lpstr>Displacement</vt:lpstr>
      <vt:lpstr>Velocity</vt:lpstr>
      <vt:lpstr>Average Velocity: Important Details</vt:lpstr>
      <vt:lpstr>Instantaneous Velocity: Important Details</vt:lpstr>
      <vt:lpstr>Acceleration</vt:lpstr>
      <vt:lpstr>Average Acceleration: Important Details</vt:lpstr>
      <vt:lpstr>Components of Acceleration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184</cp:revision>
  <dcterms:created xsi:type="dcterms:W3CDTF">2020-03-17T19:17:10Z</dcterms:created>
  <dcterms:modified xsi:type="dcterms:W3CDTF">2021-12-14T14:06:09Z</dcterms:modified>
</cp:coreProperties>
</file>